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5143500" cx="9144000"/>
  <p:notesSz cx="6858000" cy="9144000"/>
  <p:embeddedFontLst>
    <p:embeddedFont>
      <p:font typeface="Proxima Nova"/>
      <p:regular r:id="rId20"/>
      <p:bold r:id="rId21"/>
      <p:italic r:id="rId22"/>
      <p:boldItalic r:id="rId23"/>
    </p:embeddedFont>
    <p:embeddedFont>
      <p:font typeface="Lat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roximaNova-regular.fntdata"/><Relationship Id="rId22" Type="http://schemas.openxmlformats.org/officeDocument/2006/relationships/font" Target="fonts/ProximaNova-italic.fntdata"/><Relationship Id="rId21" Type="http://schemas.openxmlformats.org/officeDocument/2006/relationships/font" Target="fonts/ProximaNova-bold.fntdata"/><Relationship Id="rId24" Type="http://schemas.openxmlformats.org/officeDocument/2006/relationships/font" Target="fonts/Lato-regular.fntdata"/><Relationship Id="rId23" Type="http://schemas.openxmlformats.org/officeDocument/2006/relationships/font" Target="fonts/ProximaNova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26" Type="http://schemas.openxmlformats.org/officeDocument/2006/relationships/font" Target="fonts/Lato-italic.fntdata"/><Relationship Id="rId25" Type="http://schemas.openxmlformats.org/officeDocument/2006/relationships/font" Target="fonts/Lato-bold.fntdata"/><Relationship Id="rId27" Type="http://schemas.openxmlformats.org/officeDocument/2006/relationships/font" Target="fonts/Lato-boldItalic.fntdata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199" cy="1509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599" cy="19178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599" cy="901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1" Type="http://schemas.openxmlformats.org/officeDocument/2006/relationships/hyperlink" Target="http://www.dmi.illinois.edu/stuenr/#race" TargetMode="External"/><Relationship Id="rId10" Type="http://schemas.openxmlformats.org/officeDocument/2006/relationships/hyperlink" Target="https://admissions.illinois.edu/FAQ/applicant-freshman" TargetMode="External"/><Relationship Id="rId13" Type="http://schemas.openxmlformats.org/officeDocument/2006/relationships/hyperlink" Target="https://oiir.illinois.edu/about/demographics" TargetMode="External"/><Relationship Id="rId12" Type="http://schemas.openxmlformats.org/officeDocument/2006/relationships/hyperlink" Target="http://www.odos.illinois.edu/greek/about/greekStatistics.asp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odos.illinois.edu/greek/about/greekStatistics.asp" TargetMode="External"/><Relationship Id="rId4" Type="http://schemas.openxmlformats.org/officeDocument/2006/relationships/hyperlink" Target="http://www.odos.illinois.edu/greek/about/greekStatistics.asp" TargetMode="External"/><Relationship Id="rId9" Type="http://schemas.openxmlformats.org/officeDocument/2006/relationships/hyperlink" Target="http://isss.illinois.edu/download_forms/stats/fa15_stats.pdf" TargetMode="External"/><Relationship Id="rId15" Type="http://schemas.openxmlformats.org/officeDocument/2006/relationships/hyperlink" Target="http://www.cbsnews.com/news/more-students-working-a-lot-in-college/" TargetMode="External"/><Relationship Id="rId14" Type="http://schemas.openxmlformats.org/officeDocument/2006/relationships/hyperlink" Target="http://dmi.illinois.edu/nca/bidg.html" TargetMode="External"/><Relationship Id="rId17" Type="http://schemas.openxmlformats.org/officeDocument/2006/relationships/hyperlink" Target="http://www.pb.uillinois.edu/dr/tchar/" TargetMode="External"/><Relationship Id="rId16" Type="http://schemas.openxmlformats.org/officeDocument/2006/relationships/hyperlink" Target="http://www.studyabroad.illinois.edu/study-abroad-myths#.VqeuIegrJD8" TargetMode="External"/><Relationship Id="rId5" Type="http://schemas.openxmlformats.org/officeDocument/2006/relationships/hyperlink" Target="https://admissions.illinois.edu/FAQ/applicant-freshman" TargetMode="External"/><Relationship Id="rId6" Type="http://schemas.openxmlformats.org/officeDocument/2006/relationships/hyperlink" Target="http://www.isss.illinois.edu/download_forms/stats/fa15_stats.pdf" TargetMode="External"/><Relationship Id="rId18" Type="http://schemas.openxmlformats.org/officeDocument/2006/relationships/hyperlink" Target="http://www.dmi.illinois.edu/stuenr/#race" TargetMode="External"/><Relationship Id="rId7" Type="http://schemas.openxmlformats.org/officeDocument/2006/relationships/hyperlink" Target="https://oiir.illinois.edu/about/demographics" TargetMode="External"/><Relationship Id="rId8" Type="http://schemas.openxmlformats.org/officeDocument/2006/relationships/hyperlink" Target="http://illinois.edu/about/facts.htm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MDIA 290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Ryan, Michele, Henry, Colleen 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UIUC Demographics page says…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44,087 students on campus today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undergraduate and graduate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Everyone has a different background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Racial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Athletic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Rural background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Major categories that everyone is able to fall into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Undecided major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The Division of General Studies page says…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Roughly 80% of freshman don’t know what they want to major in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Even 50% change their major at least once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some change more than once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Allows students to search options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Take introductory classes for many majors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See what interests them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Studying Abroad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According to the UIUC study abroad page…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More than 27% of students study abroad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Even more than that are interested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UIUC offers many beneficial reasons to study abroad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Can be cheaper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many different programs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will not delay graduation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Transfer Student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Students may need assistance becoming acclimated to the University’s campus and course work.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Male:55% Female: 45%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60.1% of Transfer students are 20-21 years old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This indicates that they have already had some college experience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55% are transfers from community college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Top feeder University is Parkland College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11.1%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Gender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311700" y="1152475"/>
            <a:ext cx="7664699" cy="3202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Men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undergraduate: 24,322 students or 55%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graduate: 5,591 students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professional: 354 students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Women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undergraduate: 19,761 students or 45%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graduate: 4,654 students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professional: 609 students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Sources used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311700" y="1152475"/>
            <a:ext cx="4765500" cy="385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hlinkClick r:id="rId3"/>
              </a:rPr>
              <a:t>http://www.odos.illinois.edu/greek/about/greekStatistics.asp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hlinkClick r:id="rId4"/>
              </a:rPr>
              <a:t>http://www.odos.illinois.edu/greek/about/greekStatistics.asp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hlinkClick r:id="rId5"/>
              </a:rPr>
              <a:t>https://admissions.illinois.edu/FAQ/applicant-freshman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 u="sng">
                <a:solidFill>
                  <a:schemeClr val="hlink"/>
                </a:solidFill>
                <a:hlinkClick r:id="rId6"/>
              </a:rPr>
              <a:t>http://www.isss.illinois.edu/download_forms/stats/fa15_stats.pdf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hlinkClick r:id="rId7"/>
              </a:rPr>
              <a:t>https://oiir.illinois.edu/about/demographics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hlinkClick r:id="rId8"/>
              </a:rPr>
              <a:t>http://illinois.edu/about/facts.html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hlinkClick r:id="rId9"/>
              </a:rPr>
              <a:t>http://isss.illinois.edu/download_forms/stats/fa15_stats.pdf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hlinkClick r:id="rId10"/>
              </a:rPr>
              <a:t>https://admissions.illinois.edu/FAQ/applicant-freshman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hlinkClick r:id="rId11"/>
              </a:rPr>
              <a:t>http://www.dmi.illinois.edu/stuenr/#race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hlinkClick r:id="rId12"/>
              </a:rPr>
              <a:t>http://www.odos.illinois.edu/greek/about/greekStatistics.asp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100"/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100"/>
          </a:p>
        </p:txBody>
      </p:sp>
      <p:sp>
        <p:nvSpPr>
          <p:cNvPr id="145" name="Shape 145"/>
          <p:cNvSpPr txBox="1"/>
          <p:nvPr/>
        </p:nvSpPr>
        <p:spPr>
          <a:xfrm>
            <a:off x="4925950" y="1152475"/>
            <a:ext cx="3589200" cy="3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13"/>
              </a:rPr>
              <a:t>https://oiir.illinois.edu/about/demographics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14"/>
              </a:rPr>
              <a:t>http://dmi.illinois.edu/nca/bidg.html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15"/>
              </a:rPr>
              <a:t>http://www.cbsnews.com/news/more-students-working-a-lot-in-college/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16"/>
              </a:rPr>
              <a:t>http://www.studyabroad.illinois.edu/study-abroad-myths#.VqeuIegrJD8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17"/>
              </a:rPr>
              <a:t>http://www.pb.uillinois.edu/dr/tchar/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latin typeface="Lato"/>
              <a:ea typeface="Lato"/>
              <a:cs typeface="Lato"/>
              <a:sym typeface="Lato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100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18"/>
              </a:rPr>
              <a:t>http://www.dmi.illinois.edu/stuenr/#race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100">
              <a:latin typeface="Lato"/>
              <a:ea typeface="Lato"/>
              <a:cs typeface="Lato"/>
              <a:sym typeface="Lato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1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International Students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10,381 students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Roughly 22% of the population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Come from many different countries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China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most common (5241 students)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over 50% of the international population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India and South Korea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make up next 23%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Various other countries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round out the rest of the population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Quite common at UIUC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Out-of-State Students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From the recent freshman class…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26% percent of the students from from another state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judged on same criteria</a:t>
            </a:r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</a:pPr>
            <a:r>
              <a:rPr lang="en"/>
              <a:t>For fall 2015 student body,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37.8% non-Illinois</a:t>
            </a:r>
          </a:p>
          <a:p>
            <a:pPr indent="-2286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does not include international students</a:t>
            </a:r>
          </a:p>
          <a:p>
            <a:pPr indent="-228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</a:pPr>
            <a:r>
              <a:rPr lang="en"/>
              <a:t>Student body covers all 50 states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Greek Life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One of the largest Greek life schools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Over 97 different chapters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37 sororities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60 fraternities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23% of the undergraduate population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7,327 students total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Different categories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Governing councils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Type</a:t>
            </a:r>
          </a:p>
          <a:p>
            <a:pPr indent="-228600" lvl="2" marL="1371600">
              <a:spcBef>
                <a:spcPts val="0"/>
              </a:spcBef>
            </a:pPr>
            <a:r>
              <a:rPr lang="en"/>
              <a:t>religious, cultural, or professional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Minority Students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accent3"/>
              </a:buClr>
              <a:buFont typeface="Proxima Nova"/>
            </a:pPr>
            <a:r>
              <a:rPr lang="en"/>
              <a:t>According to the Office of Inclusion and Intercultural Relations:</a:t>
            </a:r>
          </a:p>
          <a:p>
            <a:pPr indent="-342900" lvl="1" marL="914400" rtl="0">
              <a:spcBef>
                <a:spcPts val="0"/>
              </a:spcBef>
              <a:buClr>
                <a:schemeClr val="accent3"/>
              </a:buClr>
              <a:buSzPct val="100000"/>
              <a:buFont typeface="Proxima Nova"/>
            </a:pPr>
            <a:r>
              <a:rPr lang="en" sz="1800"/>
              <a:t>the largest: Asian students: 14.2% or 6,269 students</a:t>
            </a:r>
          </a:p>
          <a:p>
            <a:pPr indent="-342900" lvl="1" marL="914400" rtl="0">
              <a:spcBef>
                <a:spcPts val="0"/>
              </a:spcBef>
              <a:buClr>
                <a:schemeClr val="accent3"/>
              </a:buClr>
              <a:buSzPct val="100000"/>
              <a:buFont typeface="Proxima Nova"/>
            </a:pPr>
            <a:r>
              <a:rPr lang="en" sz="1800"/>
              <a:t>Hispanic students: 8.1% or 3,592 students </a:t>
            </a:r>
          </a:p>
          <a:p>
            <a:pPr indent="-342900" lvl="1" marL="914400" rtl="0">
              <a:spcBef>
                <a:spcPts val="0"/>
              </a:spcBef>
              <a:buClr>
                <a:schemeClr val="accent3"/>
              </a:buClr>
              <a:buSzPct val="100000"/>
              <a:buFont typeface="Proxima Nova"/>
            </a:pPr>
            <a:r>
              <a:rPr lang="en" sz="1800"/>
              <a:t>African American students: 4.9% or 2,167 students</a:t>
            </a:r>
          </a:p>
          <a:p>
            <a:pPr indent="-342900" lvl="1" marL="914400" rtl="0">
              <a:spcBef>
                <a:spcPts val="0"/>
              </a:spcBef>
              <a:buClr>
                <a:schemeClr val="accent3"/>
              </a:buClr>
              <a:buSzPct val="100000"/>
              <a:buFont typeface="Proxima Nova"/>
            </a:pPr>
            <a:r>
              <a:rPr lang="en" sz="1800"/>
              <a:t>Multiracial students: 2.5% or 1,115 students</a:t>
            </a:r>
          </a:p>
          <a:p>
            <a:pPr indent="-342900" lvl="1" marL="914400" rtl="0">
              <a:spcBef>
                <a:spcPts val="0"/>
              </a:spcBef>
              <a:buClr>
                <a:schemeClr val="accent3"/>
              </a:buClr>
              <a:buSzPct val="100000"/>
              <a:buFont typeface="Proxima Nova"/>
            </a:pPr>
            <a:r>
              <a:rPr lang="en" sz="1800"/>
              <a:t>Native American/ Native Alaskan students: .08% or 37 students </a:t>
            </a:r>
          </a:p>
          <a:p>
            <a:pPr indent="-342900" lvl="1" marL="914400" rtl="0">
              <a:spcBef>
                <a:spcPts val="0"/>
              </a:spcBef>
              <a:buClr>
                <a:schemeClr val="accent3"/>
              </a:buClr>
              <a:buSzPct val="100000"/>
              <a:buFont typeface="Proxima Nova"/>
            </a:pPr>
            <a:r>
              <a:rPr lang="en" sz="1800"/>
              <a:t>Native Hawaiian/ Pacific Islanders: .07% or 30 students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College Athletes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different sports: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basketball, volleyball, baseball, cross country, wrestling, football, golf, gymnastics, tennis, track and field, soccer, softball, swim and dive 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wheelchair sports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school teams: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men: 301 student athletes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women: 168 student athletes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club teams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intramural teams</a:t>
            </a:r>
          </a:p>
          <a:p>
            <a:pPr indent="-317500" lvl="0" marL="457200" rtl="0">
              <a:spcBef>
                <a:spcPts val="0"/>
              </a:spcBef>
              <a:buSzPct val="100000"/>
            </a:pPr>
            <a:r>
              <a:rPr lang="en" sz="1400"/>
              <a:t>scholarships for sports: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men: 191 athletic scholarships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women: 125 athletic scholarships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Working/ Taking Classes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71% of college students in the U.S. work while taking classes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on campus jobs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off of campus jobs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professional jobs/ jobs associated with their major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full time: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undergraduate students: 1 in 5 work 35 hours a week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part time: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undergrads: 50% work 20 hours a week 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grad students: 82% work in the U.S.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University Housing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Many freshman and sophomores live in university housing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6 pack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PAR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FAR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ISR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Not just for undergrads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Graduate level housing exists as well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Private housing exists, but aren’t recognized as university housing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Bromley Hall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Bilingual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Many of people in US speak more than one language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on a constant increase...around 20% now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Can come from…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Speaking at home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Taking courses (high school or college)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UIUC offers many languages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Spanish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Arabic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Yiddish</a:t>
            </a:r>
          </a:p>
          <a:p>
            <a:pPr indent="-228600" lvl="3" marL="1828800" rtl="0">
              <a:spcBef>
                <a:spcPts val="0"/>
              </a:spcBef>
            </a:pPr>
            <a:r>
              <a:rPr lang="en"/>
              <a:t>Many more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Being bilingual is becoming very important</a:t>
            </a:r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